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Quattrocento" panose="02020502030000000404" pitchFamily="18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188654" y="177893"/>
            <a:ext cx="9269909" cy="400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1577" lvl="1" indent="-495788" algn="l">
              <a:lnSpc>
                <a:spcPts val="10727"/>
              </a:lnSpc>
              <a:buFont typeface="Arial"/>
              <a:buChar char="•"/>
            </a:pPr>
            <a:r>
              <a:rPr lang="en-US" sz="6574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Smart Notice Board using Microcontroller (EDSim51)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55738" y="4264941"/>
            <a:ext cx="9269909" cy="108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Innovative digital display system for real-time information dissemination.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38046" y="6812913"/>
            <a:ext cx="9269909" cy="58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1032231187-36-Anjali Singh.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38046" y="7287675"/>
            <a:ext cx="9269909" cy="483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8"/>
              </a:lnSpc>
            </a:pPr>
            <a:r>
              <a:rPr lang="en-US" sz="2474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1032231210-38-Akansha Jain.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38046" y="7800536"/>
            <a:ext cx="9269909" cy="58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1032231221-40-Aaditi Salunkhe.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38046" y="8294347"/>
            <a:ext cx="9269909" cy="58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1032231290-47-Shloka Shetty.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38046" y="6279645"/>
            <a:ext cx="9269909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Team members:-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938046" y="992981"/>
            <a:ext cx="7261324" cy="94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4"/>
              </a:lnSpc>
            </a:pPr>
            <a:r>
              <a:rPr lang="en-US" sz="5687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Conclusion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938046" y="2401491"/>
            <a:ext cx="9269909" cy="2243732"/>
            <a:chOff x="0" y="0"/>
            <a:chExt cx="12359878" cy="29916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59894" cy="2991612"/>
            </a:xfrm>
            <a:custGeom>
              <a:avLst/>
              <a:gdLst/>
              <a:ahLst/>
              <a:cxnLst/>
              <a:rect l="l" t="t" r="r" b="b"/>
              <a:pathLst>
                <a:path w="12359894" h="2991612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12298172" y="0"/>
                  </a:lnTo>
                  <a:cubicBezTo>
                    <a:pt x="12332208" y="0"/>
                    <a:pt x="12359894" y="27686"/>
                    <a:pt x="12359894" y="61722"/>
                  </a:cubicBezTo>
                  <a:lnTo>
                    <a:pt x="12359894" y="2929890"/>
                  </a:lnTo>
                  <a:cubicBezTo>
                    <a:pt x="12359894" y="2963926"/>
                    <a:pt x="12332208" y="2991612"/>
                    <a:pt x="12298172" y="2991612"/>
                  </a:cubicBezTo>
                  <a:lnTo>
                    <a:pt x="61722" y="2991612"/>
                  </a:lnTo>
                  <a:cubicBezTo>
                    <a:pt x="27686" y="2991612"/>
                    <a:pt x="0" y="2963926"/>
                    <a:pt x="0" y="2929890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246566" y="2681436"/>
            <a:ext cx="3630663" cy="48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Achievements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46566" y="3253829"/>
            <a:ext cx="8652867" cy="108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Successful implementation of smart notice board using EDSim51.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938046" y="4953744"/>
            <a:ext cx="9269909" cy="1749921"/>
            <a:chOff x="0" y="0"/>
            <a:chExt cx="12359878" cy="23332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359894" cy="2333244"/>
            </a:xfrm>
            <a:custGeom>
              <a:avLst/>
              <a:gdLst/>
              <a:ahLst/>
              <a:cxnLst/>
              <a:rect l="l" t="t" r="r" b="b"/>
              <a:pathLst>
                <a:path w="12359894" h="2333244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12298172" y="0"/>
                  </a:lnTo>
                  <a:cubicBezTo>
                    <a:pt x="12332208" y="0"/>
                    <a:pt x="12359894" y="27686"/>
                    <a:pt x="12359894" y="61722"/>
                  </a:cubicBezTo>
                  <a:lnTo>
                    <a:pt x="12359894" y="2271522"/>
                  </a:lnTo>
                  <a:cubicBezTo>
                    <a:pt x="12359894" y="2305558"/>
                    <a:pt x="12332208" y="2333244"/>
                    <a:pt x="12298172" y="2333244"/>
                  </a:cubicBezTo>
                  <a:lnTo>
                    <a:pt x="61722" y="2333244"/>
                  </a:lnTo>
                  <a:cubicBezTo>
                    <a:pt x="27686" y="2333244"/>
                    <a:pt x="0" y="2305558"/>
                    <a:pt x="0" y="2271522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8246566" y="5233690"/>
            <a:ext cx="3630663" cy="48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Applications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46566" y="5806082"/>
            <a:ext cx="8652867" cy="58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Versatile use in educational, professional, and public settings.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938046" y="7012186"/>
            <a:ext cx="9269909" cy="2243732"/>
            <a:chOff x="0" y="0"/>
            <a:chExt cx="12359878" cy="299164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359894" cy="2991612"/>
            </a:xfrm>
            <a:custGeom>
              <a:avLst/>
              <a:gdLst/>
              <a:ahLst/>
              <a:cxnLst/>
              <a:rect l="l" t="t" r="r" b="b"/>
              <a:pathLst>
                <a:path w="12359894" h="2991612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12298172" y="0"/>
                  </a:lnTo>
                  <a:cubicBezTo>
                    <a:pt x="12332208" y="0"/>
                    <a:pt x="12359894" y="27686"/>
                    <a:pt x="12359894" y="61722"/>
                  </a:cubicBezTo>
                  <a:lnTo>
                    <a:pt x="12359894" y="2929890"/>
                  </a:lnTo>
                  <a:cubicBezTo>
                    <a:pt x="12359894" y="2963926"/>
                    <a:pt x="12332208" y="2991612"/>
                    <a:pt x="12298172" y="2991612"/>
                  </a:cubicBezTo>
                  <a:lnTo>
                    <a:pt x="61722" y="2991612"/>
                  </a:lnTo>
                  <a:cubicBezTo>
                    <a:pt x="27686" y="2991612"/>
                    <a:pt x="0" y="2963926"/>
                    <a:pt x="0" y="2929890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8246566" y="7292131"/>
            <a:ext cx="3630663" cy="48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Future Enhancements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246566" y="7864525"/>
            <a:ext cx="8652867" cy="108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Potential for wireless connectivity and dynamic content updates.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914030" y="3701606"/>
            <a:ext cx="12043413" cy="278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04"/>
              </a:lnSpc>
            </a:pPr>
            <a:r>
              <a:rPr lang="en-US" sz="17724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Thank You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938046" y="1644849"/>
            <a:ext cx="7261324" cy="94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4"/>
              </a:lnSpc>
            </a:pPr>
            <a:r>
              <a:rPr lang="en-US" sz="5687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Introduction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938046" y="3400425"/>
            <a:ext cx="694284" cy="694284"/>
            <a:chOff x="0" y="0"/>
            <a:chExt cx="925712" cy="9257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863981" y="0"/>
                  </a:lnTo>
                  <a:cubicBezTo>
                    <a:pt x="898017" y="0"/>
                    <a:pt x="925703" y="27686"/>
                    <a:pt x="925703" y="61722"/>
                  </a:cubicBezTo>
                  <a:lnTo>
                    <a:pt x="925703" y="863981"/>
                  </a:lnTo>
                  <a:cubicBezTo>
                    <a:pt x="925703" y="898017"/>
                    <a:pt x="898017" y="925703"/>
                    <a:pt x="863981" y="925703"/>
                  </a:cubicBezTo>
                  <a:lnTo>
                    <a:pt x="61722" y="925703"/>
                  </a:lnTo>
                  <a:cubicBezTo>
                    <a:pt x="27686" y="925703"/>
                    <a:pt x="0" y="898017"/>
                    <a:pt x="0" y="863981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208020" y="3586906"/>
            <a:ext cx="154335" cy="37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3374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40850" y="3371850"/>
            <a:ext cx="3630662" cy="48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Objective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40850" y="3944242"/>
            <a:ext cx="8267105" cy="108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Design notice board using 8051 microcontroller in EDSim51 simulator.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938046" y="5682704"/>
            <a:ext cx="694284" cy="694284"/>
            <a:chOff x="0" y="0"/>
            <a:chExt cx="925712" cy="9257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863981" y="0"/>
                  </a:lnTo>
                  <a:cubicBezTo>
                    <a:pt x="898017" y="0"/>
                    <a:pt x="925703" y="27686"/>
                    <a:pt x="925703" y="61722"/>
                  </a:cubicBezTo>
                  <a:lnTo>
                    <a:pt x="925703" y="863981"/>
                  </a:lnTo>
                  <a:cubicBezTo>
                    <a:pt x="925703" y="898017"/>
                    <a:pt x="898017" y="925703"/>
                    <a:pt x="863981" y="925703"/>
                  </a:cubicBezTo>
                  <a:lnTo>
                    <a:pt x="61722" y="925703"/>
                  </a:lnTo>
                  <a:cubicBezTo>
                    <a:pt x="27686" y="925703"/>
                    <a:pt x="0" y="898017"/>
                    <a:pt x="0" y="863981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8168431" y="5869186"/>
            <a:ext cx="233511" cy="37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3374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40850" y="5654129"/>
            <a:ext cx="3630662" cy="48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Use Case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40850" y="6226522"/>
            <a:ext cx="8267105" cy="58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Real-time message display without manual input.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938046" y="7471173"/>
            <a:ext cx="694284" cy="694284"/>
            <a:chOff x="0" y="0"/>
            <a:chExt cx="925712" cy="9257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863981" y="0"/>
                  </a:lnTo>
                  <a:cubicBezTo>
                    <a:pt x="898017" y="0"/>
                    <a:pt x="925703" y="27686"/>
                    <a:pt x="925703" y="61722"/>
                  </a:cubicBezTo>
                  <a:lnTo>
                    <a:pt x="925703" y="863981"/>
                  </a:lnTo>
                  <a:cubicBezTo>
                    <a:pt x="925703" y="898017"/>
                    <a:pt x="898017" y="925703"/>
                    <a:pt x="863981" y="925703"/>
                  </a:cubicBezTo>
                  <a:lnTo>
                    <a:pt x="61722" y="925703"/>
                  </a:lnTo>
                  <a:cubicBezTo>
                    <a:pt x="27686" y="925703"/>
                    <a:pt x="0" y="898017"/>
                    <a:pt x="0" y="863981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166646" y="7657654"/>
            <a:ext cx="237084" cy="37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3374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40850" y="7442598"/>
            <a:ext cx="3630662" cy="48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Application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40850" y="8014990"/>
            <a:ext cx="8267105" cy="58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Useful in schools, offices, and public places.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8786"/>
          </a:xfrm>
          <a:custGeom>
            <a:avLst/>
            <a:gdLst/>
            <a:ahLst/>
            <a:cxnLst/>
            <a:rect l="l" t="t" r="r" b="b"/>
            <a:pathLst>
              <a:path w="6858000" h="10288786">
                <a:moveTo>
                  <a:pt x="0" y="0"/>
                </a:moveTo>
                <a:lnTo>
                  <a:pt x="6858000" y="0"/>
                </a:lnTo>
                <a:lnTo>
                  <a:pt x="6858000" y="10288786"/>
                </a:lnTo>
                <a:lnTo>
                  <a:pt x="0" y="10288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" r="-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56196" y="556022"/>
            <a:ext cx="5083820" cy="673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40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Components Used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756196" y="1553616"/>
            <a:ext cx="540097" cy="540097"/>
          </a:xfrm>
          <a:custGeom>
            <a:avLst/>
            <a:gdLst/>
            <a:ahLst/>
            <a:cxnLst/>
            <a:rect l="l" t="t" r="r" b="b"/>
            <a:pathLst>
              <a:path w="540097" h="540097">
                <a:moveTo>
                  <a:pt x="0" y="0"/>
                </a:moveTo>
                <a:lnTo>
                  <a:pt x="540098" y="0"/>
                </a:lnTo>
                <a:lnTo>
                  <a:pt x="540098" y="540098"/>
                </a:lnTo>
                <a:lnTo>
                  <a:pt x="0" y="540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6196" y="2281089"/>
            <a:ext cx="2541835" cy="346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8051 Microcontroller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6196" y="2690366"/>
            <a:ext cx="9917609" cy="41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Heart of the system, controls all operations.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756196" y="3750915"/>
            <a:ext cx="540097" cy="540098"/>
          </a:xfrm>
          <a:custGeom>
            <a:avLst/>
            <a:gdLst/>
            <a:ahLst/>
            <a:cxnLst/>
            <a:rect l="l" t="t" r="r" b="b"/>
            <a:pathLst>
              <a:path w="540097" h="540098">
                <a:moveTo>
                  <a:pt x="0" y="0"/>
                </a:moveTo>
                <a:lnTo>
                  <a:pt x="540098" y="0"/>
                </a:lnTo>
                <a:lnTo>
                  <a:pt x="540098" y="540097"/>
                </a:lnTo>
                <a:lnTo>
                  <a:pt x="0" y="5400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56196" y="4478387"/>
            <a:ext cx="2541835" cy="346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16x2 LCD Display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6196" y="4887665"/>
            <a:ext cx="9917609" cy="41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Outputs visual information to users.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756196" y="5948214"/>
            <a:ext cx="540097" cy="540098"/>
          </a:xfrm>
          <a:custGeom>
            <a:avLst/>
            <a:gdLst/>
            <a:ahLst/>
            <a:cxnLst/>
            <a:rect l="l" t="t" r="r" b="b"/>
            <a:pathLst>
              <a:path w="540097" h="540098">
                <a:moveTo>
                  <a:pt x="0" y="0"/>
                </a:moveTo>
                <a:lnTo>
                  <a:pt x="540098" y="0"/>
                </a:lnTo>
                <a:lnTo>
                  <a:pt x="540098" y="540097"/>
                </a:lnTo>
                <a:lnTo>
                  <a:pt x="0" y="5400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56196" y="6675685"/>
            <a:ext cx="2541835" cy="346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EDSim51 Simulator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6196" y="7084962"/>
            <a:ext cx="9917609" cy="41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Software environment for development and testing.</a:t>
            </a:r>
          </a:p>
        </p:txBody>
      </p:sp>
      <p:sp>
        <p:nvSpPr>
          <p:cNvPr id="18" name="Freeform 18" descr="preencoded.png"/>
          <p:cNvSpPr/>
          <p:nvPr/>
        </p:nvSpPr>
        <p:spPr>
          <a:xfrm>
            <a:off x="756196" y="8145512"/>
            <a:ext cx="540097" cy="540098"/>
          </a:xfrm>
          <a:custGeom>
            <a:avLst/>
            <a:gdLst/>
            <a:ahLst/>
            <a:cxnLst/>
            <a:rect l="l" t="t" r="r" b="b"/>
            <a:pathLst>
              <a:path w="540097" h="540098">
                <a:moveTo>
                  <a:pt x="0" y="0"/>
                </a:moveTo>
                <a:lnTo>
                  <a:pt x="540098" y="0"/>
                </a:lnTo>
                <a:lnTo>
                  <a:pt x="540098" y="540098"/>
                </a:lnTo>
                <a:lnTo>
                  <a:pt x="0" y="5400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56196" y="8872984"/>
            <a:ext cx="2541835" cy="346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Basic Components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6196" y="9282261"/>
            <a:ext cx="9917609" cy="41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Pull-up resistors and power supply included.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918400" y="796677"/>
            <a:ext cx="7129314" cy="92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System Architecture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7918400" y="2180184"/>
            <a:ext cx="1514921" cy="2423964"/>
          </a:xfrm>
          <a:custGeom>
            <a:avLst/>
            <a:gdLst/>
            <a:ahLst/>
            <a:cxnLst/>
            <a:rect l="l" t="t" r="r" b="b"/>
            <a:pathLst>
              <a:path w="1514921" h="2423964">
                <a:moveTo>
                  <a:pt x="0" y="0"/>
                </a:moveTo>
                <a:lnTo>
                  <a:pt x="1514921" y="0"/>
                </a:lnTo>
                <a:lnTo>
                  <a:pt x="1514921" y="2423963"/>
                </a:lnTo>
                <a:lnTo>
                  <a:pt x="0" y="2423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" r="-80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887694" y="2454474"/>
            <a:ext cx="3564582" cy="474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Microcontroller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87694" y="3014960"/>
            <a:ext cx="7339905" cy="579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Processes data and controls system operations.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7918400" y="4604146"/>
            <a:ext cx="1514921" cy="2423964"/>
          </a:xfrm>
          <a:custGeom>
            <a:avLst/>
            <a:gdLst/>
            <a:ahLst/>
            <a:cxnLst/>
            <a:rect l="l" t="t" r="r" b="b"/>
            <a:pathLst>
              <a:path w="1514921" h="2423964">
                <a:moveTo>
                  <a:pt x="0" y="0"/>
                </a:moveTo>
                <a:lnTo>
                  <a:pt x="1514921" y="0"/>
                </a:lnTo>
                <a:lnTo>
                  <a:pt x="1514921" y="2423964"/>
                </a:lnTo>
                <a:lnTo>
                  <a:pt x="0" y="24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0" r="-80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887694" y="4878437"/>
            <a:ext cx="3564582" cy="474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Interfacing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87694" y="5438924"/>
            <a:ext cx="7339905" cy="579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4-bit/8-bit communication with LCD.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7918400" y="7028110"/>
            <a:ext cx="1514921" cy="2423964"/>
          </a:xfrm>
          <a:custGeom>
            <a:avLst/>
            <a:gdLst/>
            <a:ahLst/>
            <a:cxnLst/>
            <a:rect l="l" t="t" r="r" b="b"/>
            <a:pathLst>
              <a:path w="1514921" h="2423964">
                <a:moveTo>
                  <a:pt x="0" y="0"/>
                </a:moveTo>
                <a:lnTo>
                  <a:pt x="1514921" y="0"/>
                </a:lnTo>
                <a:lnTo>
                  <a:pt x="1514921" y="2423964"/>
                </a:lnTo>
                <a:lnTo>
                  <a:pt x="0" y="2423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0" r="-80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887694" y="7302401"/>
            <a:ext cx="3564582" cy="474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LCD Display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87694" y="7862888"/>
            <a:ext cx="7339905" cy="579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Shows messages stored in Look-Up Tables (LUTs).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10866" y="3252044"/>
            <a:ext cx="7261324" cy="94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4"/>
              </a:lnSpc>
            </a:pPr>
            <a:r>
              <a:rPr lang="en-US" sz="5687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Software Design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0866" y="4940499"/>
            <a:ext cx="3873848" cy="48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12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Programming Language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0866" y="5636270"/>
            <a:ext cx="4786164" cy="108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Assembly used for efficient microcontroller control.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59327" y="4940499"/>
            <a:ext cx="3630662" cy="48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12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Simulation Tool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59327" y="5636270"/>
            <a:ext cx="4786164" cy="108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EDSim51 provides virtual environment for testing.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07789" y="4940499"/>
            <a:ext cx="3630662" cy="48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12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Key Subroutines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07789" y="5636270"/>
            <a:ext cx="4786164" cy="108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LCD initialization, display control, cursor positioning implemented.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80046" y="1033016"/>
            <a:ext cx="9269909" cy="185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4"/>
              </a:lnSpc>
            </a:pPr>
            <a:r>
              <a:rPr lang="en-US" sz="5687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Code Explanation (LCD Control)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23851" y="3349079"/>
            <a:ext cx="38100" cy="5866805"/>
            <a:chOff x="0" y="0"/>
            <a:chExt cx="50800" cy="78224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800" cy="7822438"/>
            </a:xfrm>
            <a:custGeom>
              <a:avLst/>
              <a:gdLst/>
              <a:ahLst/>
              <a:cxnLst/>
              <a:rect l="l" t="t" r="r" b="b"/>
              <a:pathLst>
                <a:path w="50800" h="7822438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7797038"/>
                  </a:lnTo>
                  <a:cubicBezTo>
                    <a:pt x="50800" y="7811008"/>
                    <a:pt x="39370" y="7822438"/>
                    <a:pt x="25400" y="7822438"/>
                  </a:cubicBezTo>
                  <a:cubicBezTo>
                    <a:pt x="11430" y="7822438"/>
                    <a:pt x="0" y="7811008"/>
                    <a:pt x="0" y="7797038"/>
                  </a:cubicBezTo>
                  <a:close/>
                </a:path>
              </a:pathLst>
            </a:custGeom>
            <a:solidFill>
              <a:srgbClr val="4A6B6A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851942" y="4024164"/>
            <a:ext cx="1080046" cy="38100"/>
            <a:chOff x="0" y="0"/>
            <a:chExt cx="1440062" cy="50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40053" cy="50800"/>
            </a:xfrm>
            <a:custGeom>
              <a:avLst/>
              <a:gdLst/>
              <a:ahLst/>
              <a:cxnLst/>
              <a:rect l="l" t="t" r="r" b="b"/>
              <a:pathLst>
                <a:path w="1440053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414653" y="0"/>
                  </a:lnTo>
                  <a:cubicBezTo>
                    <a:pt x="1428623" y="0"/>
                    <a:pt x="1440053" y="11430"/>
                    <a:pt x="1440053" y="25400"/>
                  </a:cubicBezTo>
                  <a:cubicBezTo>
                    <a:pt x="1440053" y="39370"/>
                    <a:pt x="1428623" y="50800"/>
                    <a:pt x="141465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6B6A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195760" y="3696146"/>
            <a:ext cx="694284" cy="694284"/>
            <a:chOff x="0" y="0"/>
            <a:chExt cx="925712" cy="9257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863981" y="0"/>
                  </a:lnTo>
                  <a:cubicBezTo>
                    <a:pt x="898017" y="0"/>
                    <a:pt x="925703" y="27686"/>
                    <a:pt x="925703" y="61722"/>
                  </a:cubicBezTo>
                  <a:lnTo>
                    <a:pt x="925703" y="863981"/>
                  </a:lnTo>
                  <a:cubicBezTo>
                    <a:pt x="925703" y="898017"/>
                    <a:pt x="898017" y="925703"/>
                    <a:pt x="863981" y="925703"/>
                  </a:cubicBezTo>
                  <a:lnTo>
                    <a:pt x="61722" y="925703"/>
                  </a:lnTo>
                  <a:cubicBezTo>
                    <a:pt x="27686" y="925703"/>
                    <a:pt x="0" y="898017"/>
                    <a:pt x="0" y="863981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465734" y="3882629"/>
            <a:ext cx="154335" cy="37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3374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40137" y="3629025"/>
            <a:ext cx="3630662" cy="48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Initialization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40137" y="4201418"/>
            <a:ext cx="7109818" cy="58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Set 4-bit mode for efficient data transfer.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851942" y="6082605"/>
            <a:ext cx="1080046" cy="38100"/>
            <a:chOff x="0" y="0"/>
            <a:chExt cx="1440062" cy="50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40053" cy="50800"/>
            </a:xfrm>
            <a:custGeom>
              <a:avLst/>
              <a:gdLst/>
              <a:ahLst/>
              <a:cxnLst/>
              <a:rect l="l" t="t" r="r" b="b"/>
              <a:pathLst>
                <a:path w="1440053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414653" y="0"/>
                  </a:lnTo>
                  <a:cubicBezTo>
                    <a:pt x="1428623" y="0"/>
                    <a:pt x="1440053" y="11430"/>
                    <a:pt x="1440053" y="25400"/>
                  </a:cubicBezTo>
                  <a:cubicBezTo>
                    <a:pt x="1440053" y="39370"/>
                    <a:pt x="1428623" y="50800"/>
                    <a:pt x="141465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6B6A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195760" y="5754589"/>
            <a:ext cx="694284" cy="694284"/>
            <a:chOff x="0" y="0"/>
            <a:chExt cx="925712" cy="9257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863981" y="0"/>
                  </a:lnTo>
                  <a:cubicBezTo>
                    <a:pt x="898017" y="0"/>
                    <a:pt x="925703" y="27686"/>
                    <a:pt x="925703" y="61722"/>
                  </a:cubicBezTo>
                  <a:lnTo>
                    <a:pt x="925703" y="863981"/>
                  </a:lnTo>
                  <a:cubicBezTo>
                    <a:pt x="925703" y="898017"/>
                    <a:pt x="898017" y="925703"/>
                    <a:pt x="863981" y="925703"/>
                  </a:cubicBezTo>
                  <a:lnTo>
                    <a:pt x="61722" y="925703"/>
                  </a:lnTo>
                  <a:cubicBezTo>
                    <a:pt x="27686" y="925703"/>
                    <a:pt x="0" y="898017"/>
                    <a:pt x="0" y="863981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426145" y="5941070"/>
            <a:ext cx="233511" cy="37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3374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240137" y="5687466"/>
            <a:ext cx="3630662" cy="48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Display Control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240137" y="6259860"/>
            <a:ext cx="7109818" cy="58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Enable cursor blinking for visual feedback.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851942" y="8141047"/>
            <a:ext cx="1080046" cy="38100"/>
            <a:chOff x="0" y="0"/>
            <a:chExt cx="1440062" cy="50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40053" cy="50800"/>
            </a:xfrm>
            <a:custGeom>
              <a:avLst/>
              <a:gdLst/>
              <a:ahLst/>
              <a:cxnLst/>
              <a:rect l="l" t="t" r="r" b="b"/>
              <a:pathLst>
                <a:path w="1440053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414653" y="0"/>
                  </a:lnTo>
                  <a:cubicBezTo>
                    <a:pt x="1428623" y="0"/>
                    <a:pt x="1440053" y="11430"/>
                    <a:pt x="1440053" y="25400"/>
                  </a:cubicBezTo>
                  <a:cubicBezTo>
                    <a:pt x="1440053" y="39370"/>
                    <a:pt x="1428623" y="50800"/>
                    <a:pt x="141465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6B6A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195760" y="7813030"/>
            <a:ext cx="694284" cy="694284"/>
            <a:chOff x="0" y="0"/>
            <a:chExt cx="925712" cy="92571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863981" y="0"/>
                  </a:lnTo>
                  <a:cubicBezTo>
                    <a:pt x="898017" y="0"/>
                    <a:pt x="925703" y="27686"/>
                    <a:pt x="925703" y="61722"/>
                  </a:cubicBezTo>
                  <a:lnTo>
                    <a:pt x="925703" y="863981"/>
                  </a:lnTo>
                  <a:cubicBezTo>
                    <a:pt x="925703" y="898017"/>
                    <a:pt x="898017" y="925703"/>
                    <a:pt x="863981" y="925703"/>
                  </a:cubicBezTo>
                  <a:lnTo>
                    <a:pt x="61722" y="925703"/>
                  </a:lnTo>
                  <a:cubicBezTo>
                    <a:pt x="27686" y="925703"/>
                    <a:pt x="0" y="898017"/>
                    <a:pt x="0" y="863981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424360" y="7999511"/>
            <a:ext cx="237084" cy="37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3374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240137" y="7745909"/>
            <a:ext cx="3630662" cy="48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Message Display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40137" y="8318301"/>
            <a:ext cx="7109818" cy="58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Retrieve from LUTs, show line-by-line.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80046" y="1205656"/>
            <a:ext cx="7261324" cy="94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4"/>
              </a:lnSpc>
            </a:pPr>
            <a:r>
              <a:rPr lang="en-US" sz="5687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Key Subroutines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70521" y="2604641"/>
            <a:ext cx="9288959" cy="6448127"/>
            <a:chOff x="0" y="0"/>
            <a:chExt cx="12385278" cy="85975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85167" cy="8597519"/>
            </a:xfrm>
            <a:custGeom>
              <a:avLst/>
              <a:gdLst/>
              <a:ahLst/>
              <a:cxnLst/>
              <a:rect l="l" t="t" r="r" b="b"/>
              <a:pathLst>
                <a:path w="12385167" h="8597519">
                  <a:moveTo>
                    <a:pt x="0" y="74422"/>
                  </a:moveTo>
                  <a:cubicBezTo>
                    <a:pt x="0" y="33274"/>
                    <a:pt x="33401" y="0"/>
                    <a:pt x="74422" y="0"/>
                  </a:cubicBezTo>
                  <a:lnTo>
                    <a:pt x="12310745" y="0"/>
                  </a:lnTo>
                  <a:lnTo>
                    <a:pt x="12310745" y="12700"/>
                  </a:lnTo>
                  <a:lnTo>
                    <a:pt x="12310745" y="0"/>
                  </a:lnTo>
                  <a:cubicBezTo>
                    <a:pt x="12351893" y="0"/>
                    <a:pt x="12385167" y="33274"/>
                    <a:pt x="12385167" y="74422"/>
                  </a:cubicBezTo>
                  <a:lnTo>
                    <a:pt x="12372467" y="74422"/>
                  </a:lnTo>
                  <a:lnTo>
                    <a:pt x="12385167" y="74422"/>
                  </a:lnTo>
                  <a:lnTo>
                    <a:pt x="12385167" y="8523097"/>
                  </a:lnTo>
                  <a:lnTo>
                    <a:pt x="12372467" y="8523097"/>
                  </a:lnTo>
                  <a:lnTo>
                    <a:pt x="12385167" y="8523097"/>
                  </a:lnTo>
                  <a:cubicBezTo>
                    <a:pt x="12385167" y="8564245"/>
                    <a:pt x="12351765" y="8597519"/>
                    <a:pt x="12310745" y="8597519"/>
                  </a:cubicBezTo>
                  <a:lnTo>
                    <a:pt x="12310745" y="8584819"/>
                  </a:lnTo>
                  <a:lnTo>
                    <a:pt x="12310745" y="8597519"/>
                  </a:lnTo>
                  <a:lnTo>
                    <a:pt x="74422" y="8597519"/>
                  </a:lnTo>
                  <a:lnTo>
                    <a:pt x="74422" y="8584819"/>
                  </a:lnTo>
                  <a:lnTo>
                    <a:pt x="74422" y="8597519"/>
                  </a:lnTo>
                  <a:cubicBezTo>
                    <a:pt x="33274" y="8597519"/>
                    <a:pt x="0" y="8564245"/>
                    <a:pt x="0" y="8523097"/>
                  </a:cubicBezTo>
                  <a:lnTo>
                    <a:pt x="0" y="74422"/>
                  </a:lnTo>
                  <a:lnTo>
                    <a:pt x="12700" y="74422"/>
                  </a:lnTo>
                  <a:lnTo>
                    <a:pt x="0" y="74422"/>
                  </a:lnTo>
                  <a:moveTo>
                    <a:pt x="25400" y="74422"/>
                  </a:moveTo>
                  <a:lnTo>
                    <a:pt x="25400" y="8523097"/>
                  </a:lnTo>
                  <a:lnTo>
                    <a:pt x="12700" y="8523097"/>
                  </a:lnTo>
                  <a:lnTo>
                    <a:pt x="25400" y="8523097"/>
                  </a:lnTo>
                  <a:cubicBezTo>
                    <a:pt x="25400" y="8550148"/>
                    <a:pt x="47371" y="8572119"/>
                    <a:pt x="74422" y="8572119"/>
                  </a:cubicBezTo>
                  <a:lnTo>
                    <a:pt x="12310745" y="8572119"/>
                  </a:lnTo>
                  <a:cubicBezTo>
                    <a:pt x="12337796" y="8572119"/>
                    <a:pt x="12359767" y="8550148"/>
                    <a:pt x="12359767" y="8523097"/>
                  </a:cubicBezTo>
                  <a:lnTo>
                    <a:pt x="12359767" y="74422"/>
                  </a:lnTo>
                  <a:cubicBezTo>
                    <a:pt x="12359767" y="47371"/>
                    <a:pt x="12337796" y="25400"/>
                    <a:pt x="12310745" y="25400"/>
                  </a:cubicBezTo>
                  <a:lnTo>
                    <a:pt x="74422" y="25400"/>
                  </a:lnTo>
                  <a:lnTo>
                    <a:pt x="74422" y="12700"/>
                  </a:lnTo>
                  <a:lnTo>
                    <a:pt x="74422" y="25400"/>
                  </a:lnTo>
                  <a:cubicBezTo>
                    <a:pt x="47371" y="25400"/>
                    <a:pt x="25400" y="47371"/>
                    <a:pt x="25400" y="74422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99096" y="2633216"/>
            <a:ext cx="9231809" cy="1376958"/>
            <a:chOff x="0" y="0"/>
            <a:chExt cx="12309078" cy="18359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09094" cy="1835912"/>
            </a:xfrm>
            <a:custGeom>
              <a:avLst/>
              <a:gdLst/>
              <a:ahLst/>
              <a:cxnLst/>
              <a:rect l="l" t="t" r="r" b="b"/>
              <a:pathLst>
                <a:path w="12309094" h="1835912">
                  <a:moveTo>
                    <a:pt x="0" y="0"/>
                  </a:moveTo>
                  <a:lnTo>
                    <a:pt x="12309094" y="0"/>
                  </a:lnTo>
                  <a:lnTo>
                    <a:pt x="12309094" y="1835912"/>
                  </a:lnTo>
                  <a:lnTo>
                    <a:pt x="0" y="1835912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07616" y="2732634"/>
            <a:ext cx="3994100" cy="58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FuncSet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28284" y="2732634"/>
            <a:ext cx="3994100" cy="108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Configures LCD mode (4-bit interface)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99096" y="4010174"/>
            <a:ext cx="9231809" cy="1376957"/>
            <a:chOff x="0" y="0"/>
            <a:chExt cx="12309078" cy="18359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309094" cy="1835912"/>
            </a:xfrm>
            <a:custGeom>
              <a:avLst/>
              <a:gdLst/>
              <a:ahLst/>
              <a:cxnLst/>
              <a:rect l="l" t="t" r="r" b="b"/>
              <a:pathLst>
                <a:path w="12309094" h="1835912">
                  <a:moveTo>
                    <a:pt x="0" y="0"/>
                  </a:moveTo>
                  <a:lnTo>
                    <a:pt x="12309094" y="0"/>
                  </a:lnTo>
                  <a:lnTo>
                    <a:pt x="12309094" y="1835912"/>
                  </a:lnTo>
                  <a:lnTo>
                    <a:pt x="0" y="1835912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407616" y="4109591"/>
            <a:ext cx="3994100" cy="58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DispCon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28284" y="4109591"/>
            <a:ext cx="3994100" cy="108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Controls display and cursor visibility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99096" y="5387131"/>
            <a:ext cx="9231809" cy="1376958"/>
            <a:chOff x="0" y="0"/>
            <a:chExt cx="12309078" cy="183594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309094" cy="1835912"/>
            </a:xfrm>
            <a:custGeom>
              <a:avLst/>
              <a:gdLst/>
              <a:ahLst/>
              <a:cxnLst/>
              <a:rect l="l" t="t" r="r" b="b"/>
              <a:pathLst>
                <a:path w="12309094" h="1835912">
                  <a:moveTo>
                    <a:pt x="0" y="0"/>
                  </a:moveTo>
                  <a:lnTo>
                    <a:pt x="12309094" y="0"/>
                  </a:lnTo>
                  <a:lnTo>
                    <a:pt x="12309094" y="1835912"/>
                  </a:lnTo>
                  <a:lnTo>
                    <a:pt x="0" y="1835912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407616" y="5486549"/>
            <a:ext cx="3994100" cy="58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EntryMode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028284" y="5486549"/>
            <a:ext cx="3994100" cy="108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Manages cursor movement and address increment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99096" y="6764090"/>
            <a:ext cx="9231809" cy="883146"/>
            <a:chOff x="0" y="0"/>
            <a:chExt cx="12309078" cy="117752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309094" cy="1177544"/>
            </a:xfrm>
            <a:custGeom>
              <a:avLst/>
              <a:gdLst/>
              <a:ahLst/>
              <a:cxnLst/>
              <a:rect l="l" t="t" r="r" b="b"/>
              <a:pathLst>
                <a:path w="12309094" h="1177544">
                  <a:moveTo>
                    <a:pt x="0" y="0"/>
                  </a:moveTo>
                  <a:lnTo>
                    <a:pt x="12309094" y="0"/>
                  </a:lnTo>
                  <a:lnTo>
                    <a:pt x="12309094" y="1177544"/>
                  </a:lnTo>
                  <a:lnTo>
                    <a:pt x="0" y="1177544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407616" y="6863506"/>
            <a:ext cx="3994100" cy="58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SendChar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028284" y="6863506"/>
            <a:ext cx="3994100" cy="58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Transmits data to LCD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99096" y="7647235"/>
            <a:ext cx="9231809" cy="1376958"/>
            <a:chOff x="0" y="0"/>
            <a:chExt cx="12309078" cy="183594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309094" cy="1835912"/>
            </a:xfrm>
            <a:custGeom>
              <a:avLst/>
              <a:gdLst/>
              <a:ahLst/>
              <a:cxnLst/>
              <a:rect l="l" t="t" r="r" b="b"/>
              <a:pathLst>
                <a:path w="12309094" h="1835912">
                  <a:moveTo>
                    <a:pt x="0" y="0"/>
                  </a:moveTo>
                  <a:lnTo>
                    <a:pt x="12309094" y="0"/>
                  </a:lnTo>
                  <a:lnTo>
                    <a:pt x="12309094" y="1835912"/>
                  </a:lnTo>
                  <a:lnTo>
                    <a:pt x="0" y="1835912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407616" y="7746652"/>
            <a:ext cx="3994100" cy="58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Delay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028284" y="7746652"/>
            <a:ext cx="3994100" cy="108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Ensures proper timing between operations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58291" y="646360"/>
            <a:ext cx="5770512" cy="749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499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Program Flow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858291" y="1763911"/>
            <a:ext cx="1226195" cy="1962001"/>
          </a:xfrm>
          <a:custGeom>
            <a:avLst/>
            <a:gdLst/>
            <a:ahLst/>
            <a:cxnLst/>
            <a:rect l="l" t="t" r="r" b="b"/>
            <a:pathLst>
              <a:path w="1226195" h="1962001">
                <a:moveTo>
                  <a:pt x="0" y="0"/>
                </a:moveTo>
                <a:lnTo>
                  <a:pt x="1226195" y="0"/>
                </a:lnTo>
                <a:lnTo>
                  <a:pt x="1226195" y="1962001"/>
                </a:lnTo>
                <a:lnTo>
                  <a:pt x="0" y="19620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" r="-9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52241" y="1989981"/>
            <a:ext cx="2885182" cy="37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Start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52241" y="2421434"/>
            <a:ext cx="8119467" cy="487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Power on and initialize system.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858291" y="3725912"/>
            <a:ext cx="1226195" cy="1962001"/>
          </a:xfrm>
          <a:custGeom>
            <a:avLst/>
            <a:gdLst/>
            <a:ahLst/>
            <a:cxnLst/>
            <a:rect l="l" t="t" r="r" b="b"/>
            <a:pathLst>
              <a:path w="1226195" h="1962001">
                <a:moveTo>
                  <a:pt x="0" y="0"/>
                </a:moveTo>
                <a:lnTo>
                  <a:pt x="1226195" y="0"/>
                </a:lnTo>
                <a:lnTo>
                  <a:pt x="1226195" y="1962002"/>
                </a:lnTo>
                <a:lnTo>
                  <a:pt x="0" y="1962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9" r="-9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452241" y="3951982"/>
            <a:ext cx="2885182" cy="37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LCD Initialization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52241" y="4383435"/>
            <a:ext cx="8119467" cy="487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Configure display settings and modes.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858291" y="5687914"/>
            <a:ext cx="1226195" cy="1962001"/>
          </a:xfrm>
          <a:custGeom>
            <a:avLst/>
            <a:gdLst/>
            <a:ahLst/>
            <a:cxnLst/>
            <a:rect l="l" t="t" r="r" b="b"/>
            <a:pathLst>
              <a:path w="1226195" h="1962001">
                <a:moveTo>
                  <a:pt x="0" y="0"/>
                </a:moveTo>
                <a:lnTo>
                  <a:pt x="1226195" y="0"/>
                </a:lnTo>
                <a:lnTo>
                  <a:pt x="1226195" y="1962001"/>
                </a:lnTo>
                <a:lnTo>
                  <a:pt x="0" y="19620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" r="-99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452241" y="5913984"/>
            <a:ext cx="2885182" cy="37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Display Messages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52241" y="6345436"/>
            <a:ext cx="8119467" cy="487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Show first line, set cursor, show second line.</a:t>
            </a:r>
          </a:p>
        </p:txBody>
      </p:sp>
      <p:sp>
        <p:nvSpPr>
          <p:cNvPr id="18" name="Freeform 18" descr="preencoded.png"/>
          <p:cNvSpPr/>
          <p:nvPr/>
        </p:nvSpPr>
        <p:spPr>
          <a:xfrm>
            <a:off x="858291" y="7649915"/>
            <a:ext cx="1226195" cy="1962001"/>
          </a:xfrm>
          <a:custGeom>
            <a:avLst/>
            <a:gdLst/>
            <a:ahLst/>
            <a:cxnLst/>
            <a:rect l="l" t="t" r="r" b="b"/>
            <a:pathLst>
              <a:path w="1226195" h="1962001">
                <a:moveTo>
                  <a:pt x="0" y="0"/>
                </a:moveTo>
                <a:lnTo>
                  <a:pt x="1226195" y="0"/>
                </a:lnTo>
                <a:lnTo>
                  <a:pt x="1226195" y="1962001"/>
                </a:lnTo>
                <a:lnTo>
                  <a:pt x="0" y="19620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9" r="-99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452241" y="7875985"/>
            <a:ext cx="2885182" cy="37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Loop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52241" y="8307438"/>
            <a:ext cx="8119467" cy="487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Continually update display as needed.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10866" y="1203723"/>
            <a:ext cx="7261324" cy="94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4"/>
              </a:lnSpc>
            </a:pPr>
            <a:r>
              <a:rPr lang="en-US" sz="5687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Simulation Output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1210866" y="2766566"/>
            <a:ext cx="7701557" cy="4759821"/>
          </a:xfrm>
          <a:custGeom>
            <a:avLst/>
            <a:gdLst/>
            <a:ahLst/>
            <a:cxnLst/>
            <a:rect l="l" t="t" r="r" b="b"/>
            <a:pathLst>
              <a:path w="7701557" h="4759821">
                <a:moveTo>
                  <a:pt x="0" y="0"/>
                </a:moveTo>
                <a:lnTo>
                  <a:pt x="7701558" y="0"/>
                </a:lnTo>
                <a:lnTo>
                  <a:pt x="7701558" y="4759822"/>
                </a:lnTo>
                <a:lnTo>
                  <a:pt x="0" y="4759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" b="-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10866" y="7883575"/>
            <a:ext cx="3630662" cy="48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First Line Display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0866" y="8455967"/>
            <a:ext cx="7701557" cy="58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Shows "1st line" on top row.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9375279" y="2766566"/>
            <a:ext cx="7701706" cy="4759970"/>
          </a:xfrm>
          <a:custGeom>
            <a:avLst/>
            <a:gdLst/>
            <a:ahLst/>
            <a:cxnLst/>
            <a:rect l="l" t="t" r="r" b="b"/>
            <a:pathLst>
              <a:path w="7701706" h="4759970">
                <a:moveTo>
                  <a:pt x="0" y="0"/>
                </a:moveTo>
                <a:lnTo>
                  <a:pt x="7701706" y="0"/>
                </a:lnTo>
                <a:lnTo>
                  <a:pt x="7701706" y="4759970"/>
                </a:lnTo>
                <a:lnTo>
                  <a:pt x="0" y="4759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375279" y="7883724"/>
            <a:ext cx="3630662" cy="48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Second Line Display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75279" y="8456116"/>
            <a:ext cx="7701706" cy="58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Displays "2nd line" on bottom row.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338</Words>
  <Application>Microsoft Office PowerPoint</Application>
  <PresentationFormat>Custom</PresentationFormat>
  <Paragraphs>83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members:-</dc:title>
  <cp:lastModifiedBy>Shloka Shetty</cp:lastModifiedBy>
  <cp:revision>1</cp:revision>
  <dcterms:created xsi:type="dcterms:W3CDTF">2006-08-16T00:00:00Z</dcterms:created>
  <dcterms:modified xsi:type="dcterms:W3CDTF">2025-03-09T09:50:28Z</dcterms:modified>
  <dc:identifier>DAGUaVXqdEo</dc:identifier>
</cp:coreProperties>
</file>